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61" r:id="rId5"/>
    <p:sldId id="265" r:id="rId6"/>
    <p:sldId id="262" r:id="rId7"/>
    <p:sldId id="264" r:id="rId8"/>
    <p:sldId id="263" r:id="rId9"/>
    <p:sldId id="266"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57" d="100"/>
          <a:sy n="57" d="100"/>
        </p:scale>
        <p:origin x="1218"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D7026-9623-40A2-8CC0-A5B727D24BCE}" type="datetimeFigureOut">
              <a:rPr lang="da-DK" smtClean="0"/>
              <a:t>29-01-2026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2D7B19-C721-4605-9E49-66FF95E82F74}" type="slidenum">
              <a:rPr lang="da-DK" smtClean="0"/>
              <a:t>‹nr.›</a:t>
            </a:fld>
            <a:endParaRPr lang="da-DK"/>
          </a:p>
        </p:txBody>
      </p:sp>
    </p:spTree>
    <p:extLst>
      <p:ext uri="{BB962C8B-B14F-4D97-AF65-F5344CB8AC3E}">
        <p14:creationId xmlns:p14="http://schemas.microsoft.com/office/powerpoint/2010/main" val="387157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FDDFD-7648-5912-AFF8-2EDA6F78524C}"/>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7220A1FD-B870-1336-6770-25827E120C97}"/>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56474B52-78A6-2731-1F66-DC5FF7F29789}"/>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80AAEE61-9FE2-4B2D-FEDD-8C889E741F32}"/>
              </a:ext>
            </a:extLst>
          </p:cNvPr>
          <p:cNvSpPr>
            <a:spLocks noGrp="1"/>
          </p:cNvSpPr>
          <p:nvPr>
            <p:ph type="sldNum" sz="quarter" idx="5"/>
          </p:nvPr>
        </p:nvSpPr>
        <p:spPr/>
        <p:txBody>
          <a:bodyPr/>
          <a:lstStyle/>
          <a:p>
            <a:fld id="{A52D7B19-C721-4605-9E49-66FF95E82F74}" type="slidenum">
              <a:rPr lang="da-DK" smtClean="0"/>
              <a:t>3</a:t>
            </a:fld>
            <a:endParaRPr lang="da-DK"/>
          </a:p>
        </p:txBody>
      </p:sp>
    </p:spTree>
    <p:extLst>
      <p:ext uri="{BB962C8B-B14F-4D97-AF65-F5344CB8AC3E}">
        <p14:creationId xmlns:p14="http://schemas.microsoft.com/office/powerpoint/2010/main" val="923750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DF7D9-BB5A-12AB-2CA5-DD68FD70D5C8}"/>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B5B44E12-BCAD-DBDD-383D-24632668C7DF}"/>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DE881F08-44DF-5E22-BA27-A68130165353}"/>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0A035F2A-090A-8C9D-1241-3F8D23787F89}"/>
              </a:ext>
            </a:extLst>
          </p:cNvPr>
          <p:cNvSpPr>
            <a:spLocks noGrp="1"/>
          </p:cNvSpPr>
          <p:nvPr>
            <p:ph type="sldNum" sz="quarter" idx="5"/>
          </p:nvPr>
        </p:nvSpPr>
        <p:spPr/>
        <p:txBody>
          <a:bodyPr/>
          <a:lstStyle/>
          <a:p>
            <a:fld id="{A52D7B19-C721-4605-9E49-66FF95E82F74}" type="slidenum">
              <a:rPr lang="da-DK" smtClean="0"/>
              <a:t>4</a:t>
            </a:fld>
            <a:endParaRPr lang="da-DK"/>
          </a:p>
        </p:txBody>
      </p:sp>
    </p:spTree>
    <p:extLst>
      <p:ext uri="{BB962C8B-B14F-4D97-AF65-F5344CB8AC3E}">
        <p14:creationId xmlns:p14="http://schemas.microsoft.com/office/powerpoint/2010/main" val="434083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F18AE-B0AA-D976-7872-55B91BF4BFC3}"/>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26A00CE6-3EAC-890F-8E21-604A7AD82260}"/>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74440F15-9F6E-B344-3736-DDBE20F12693}"/>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775E02E3-F070-6BD6-7546-331DB1659DD1}"/>
              </a:ext>
            </a:extLst>
          </p:cNvPr>
          <p:cNvSpPr>
            <a:spLocks noGrp="1"/>
          </p:cNvSpPr>
          <p:nvPr>
            <p:ph type="sldNum" sz="quarter" idx="5"/>
          </p:nvPr>
        </p:nvSpPr>
        <p:spPr/>
        <p:txBody>
          <a:bodyPr/>
          <a:lstStyle/>
          <a:p>
            <a:fld id="{A52D7B19-C721-4605-9E49-66FF95E82F74}" type="slidenum">
              <a:rPr lang="da-DK" smtClean="0"/>
              <a:t>5</a:t>
            </a:fld>
            <a:endParaRPr lang="da-DK"/>
          </a:p>
        </p:txBody>
      </p:sp>
    </p:spTree>
    <p:extLst>
      <p:ext uri="{BB962C8B-B14F-4D97-AF65-F5344CB8AC3E}">
        <p14:creationId xmlns:p14="http://schemas.microsoft.com/office/powerpoint/2010/main" val="2394617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48FB1-1753-E70D-46CE-5F902CE245B2}"/>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BCF7F3DD-684E-1DC0-0DF8-25016960408D}"/>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9571775E-3F05-A3AF-AD17-BF99F9B12B0C}"/>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27C1FECD-4749-53BB-1729-9405DECCB69C}"/>
              </a:ext>
            </a:extLst>
          </p:cNvPr>
          <p:cNvSpPr>
            <a:spLocks noGrp="1"/>
          </p:cNvSpPr>
          <p:nvPr>
            <p:ph type="sldNum" sz="quarter" idx="5"/>
          </p:nvPr>
        </p:nvSpPr>
        <p:spPr/>
        <p:txBody>
          <a:bodyPr/>
          <a:lstStyle/>
          <a:p>
            <a:fld id="{A52D7B19-C721-4605-9E49-66FF95E82F74}" type="slidenum">
              <a:rPr lang="da-DK" smtClean="0"/>
              <a:t>6</a:t>
            </a:fld>
            <a:endParaRPr lang="da-DK"/>
          </a:p>
        </p:txBody>
      </p:sp>
    </p:spTree>
    <p:extLst>
      <p:ext uri="{BB962C8B-B14F-4D97-AF65-F5344CB8AC3E}">
        <p14:creationId xmlns:p14="http://schemas.microsoft.com/office/powerpoint/2010/main" val="3385507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4742D-DDA5-AB2F-41B8-41727E8FA444}"/>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58C1CD66-966E-AD20-64F4-BDF58B4045EA}"/>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73099F81-E19B-E425-954D-8B4ED44D3976}"/>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D2F9E4AE-B679-0CDE-BAA1-7724B09F0943}"/>
              </a:ext>
            </a:extLst>
          </p:cNvPr>
          <p:cNvSpPr>
            <a:spLocks noGrp="1"/>
          </p:cNvSpPr>
          <p:nvPr>
            <p:ph type="sldNum" sz="quarter" idx="5"/>
          </p:nvPr>
        </p:nvSpPr>
        <p:spPr/>
        <p:txBody>
          <a:bodyPr/>
          <a:lstStyle/>
          <a:p>
            <a:fld id="{A52D7B19-C721-4605-9E49-66FF95E82F74}" type="slidenum">
              <a:rPr lang="da-DK" smtClean="0"/>
              <a:t>7</a:t>
            </a:fld>
            <a:endParaRPr lang="da-DK"/>
          </a:p>
        </p:txBody>
      </p:sp>
    </p:spTree>
    <p:extLst>
      <p:ext uri="{BB962C8B-B14F-4D97-AF65-F5344CB8AC3E}">
        <p14:creationId xmlns:p14="http://schemas.microsoft.com/office/powerpoint/2010/main" val="2577118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5F413-BA21-D15A-CFE3-5B0A086FD155}"/>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998B2A3E-548D-97D9-5AEA-BE81545E3D86}"/>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DEEBA8C8-3762-A888-E8EC-3F8B418258C6}"/>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B53C3325-FA17-3739-6D65-E14E64809C92}"/>
              </a:ext>
            </a:extLst>
          </p:cNvPr>
          <p:cNvSpPr>
            <a:spLocks noGrp="1"/>
          </p:cNvSpPr>
          <p:nvPr>
            <p:ph type="sldNum" sz="quarter" idx="5"/>
          </p:nvPr>
        </p:nvSpPr>
        <p:spPr/>
        <p:txBody>
          <a:bodyPr/>
          <a:lstStyle/>
          <a:p>
            <a:fld id="{A52D7B19-C721-4605-9E49-66FF95E82F74}" type="slidenum">
              <a:rPr lang="da-DK" smtClean="0"/>
              <a:t>8</a:t>
            </a:fld>
            <a:endParaRPr lang="da-DK"/>
          </a:p>
        </p:txBody>
      </p:sp>
    </p:spTree>
    <p:extLst>
      <p:ext uri="{BB962C8B-B14F-4D97-AF65-F5344CB8AC3E}">
        <p14:creationId xmlns:p14="http://schemas.microsoft.com/office/powerpoint/2010/main" val="3612000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28C3C-ED03-8453-916E-7E3AA2EEB077}"/>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368EA84B-B9A7-46D9-C94E-73DEC84B8F7A}"/>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E497B15-97A8-2D6A-5FB1-E1278383DB01}"/>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A21A06DD-51D9-9B19-117F-21D3E78736C2}"/>
              </a:ext>
            </a:extLst>
          </p:cNvPr>
          <p:cNvSpPr>
            <a:spLocks noGrp="1"/>
          </p:cNvSpPr>
          <p:nvPr>
            <p:ph type="sldNum" sz="quarter" idx="5"/>
          </p:nvPr>
        </p:nvSpPr>
        <p:spPr/>
        <p:txBody>
          <a:bodyPr/>
          <a:lstStyle/>
          <a:p>
            <a:fld id="{A52D7B19-C721-4605-9E49-66FF95E82F74}" type="slidenum">
              <a:rPr lang="da-DK" smtClean="0"/>
              <a:t>9</a:t>
            </a:fld>
            <a:endParaRPr lang="da-DK"/>
          </a:p>
        </p:txBody>
      </p:sp>
    </p:spTree>
    <p:extLst>
      <p:ext uri="{BB962C8B-B14F-4D97-AF65-F5344CB8AC3E}">
        <p14:creationId xmlns:p14="http://schemas.microsoft.com/office/powerpoint/2010/main" val="931697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13C572-EF33-0443-C65E-C14231AEBC6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1296F1DD-D4F0-0C19-96C7-450EADF0CF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283C644-2353-6B84-A265-216A45E59DFE}"/>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6B3C8ADB-5EE3-ED5F-8C06-DF0170CE8E6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A79487D-90EE-55DE-2BC8-CD562D439F9B}"/>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40598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3E3EAF-FEC8-D8F8-DFD5-3CEE0A99C323}"/>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E6829E4-E815-2B8E-A500-6BD779525A84}"/>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A32173D-6790-65AF-BEBF-A518310BEBBA}"/>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816E9A6D-94C9-F924-13B5-4AFD5E8B786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BB70490-ECDC-6249-F987-11AFF64B065B}"/>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198723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5367898-AA32-CFF5-FB8C-3B956EB78BF6}"/>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AE30C2D-C680-62ED-8903-4DC1F8C09AF2}"/>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0052415-2DCA-55DB-3310-3E3B050DDCA5}"/>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8DD91F99-C3A1-A6DE-E810-A96207AF538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EF5909A-1AD8-151E-8247-9D95F8D2EAE6}"/>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678654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959F75-4007-2B47-602E-C65A47FEFA8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B2B11D9-4240-E5E3-6623-E671D623F5C2}"/>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9062028-1E5F-B374-4662-38ED1DE53372}"/>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491C332A-CD84-58FA-82B1-86416D7FBF9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9160888-189A-6216-64BB-24F23DACB905}"/>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220999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667333-8610-4D9E-87F4-736F28662698}"/>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4EBBDAC0-84BD-FF89-245F-2D5AC2D42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9197222B-99A6-6226-22B1-831B4F59949D}"/>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92DC5597-4FA2-1277-6E06-2716413B117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365749E-9F37-13A1-0977-848E1F951F0A}"/>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258568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AA764-6D90-65CB-F684-540BC500E2E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BB6D4AF-808F-1E3E-8185-47053DC1E504}"/>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6B7600D-5D16-EB45-1D51-085082176211}"/>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D358F86F-911B-E7DC-36A9-58E3F7522316}"/>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6" name="Pladsholder til sidefod 5">
            <a:extLst>
              <a:ext uri="{FF2B5EF4-FFF2-40B4-BE49-F238E27FC236}">
                <a16:creationId xmlns:a16="http://schemas.microsoft.com/office/drawing/2014/main" id="{14BED399-C594-EC85-18AE-59B2CE023BE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A29D557-33B9-3C45-F4DF-C1F8E8D2E03F}"/>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259219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737DAC-9FCC-B8B4-0387-98969A3B9C9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2C24A4A-3A11-72BA-F143-915B88D777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289F741B-A499-362F-9BA0-7DB138E4CDD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671C96EC-980D-7DF6-02F6-B87853BE7E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D7646ED1-676B-6C3B-A996-A6EF8ED5CC6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AF7F93C5-3FE3-35E1-686B-68E7D947715A}"/>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8" name="Pladsholder til sidefod 7">
            <a:extLst>
              <a:ext uri="{FF2B5EF4-FFF2-40B4-BE49-F238E27FC236}">
                <a16:creationId xmlns:a16="http://schemas.microsoft.com/office/drawing/2014/main" id="{8F1929BE-784D-80D0-DA76-1C4BD8AA763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1B81F27D-D90C-9DED-208E-7556F22526B0}"/>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08042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672100-63A9-5E94-9264-F015A1E20FB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985E3F9-5A7A-974B-60E0-9596D80CA56C}"/>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4" name="Pladsholder til sidefod 3">
            <a:extLst>
              <a:ext uri="{FF2B5EF4-FFF2-40B4-BE49-F238E27FC236}">
                <a16:creationId xmlns:a16="http://schemas.microsoft.com/office/drawing/2014/main" id="{AB8C3C6F-1B8A-11BC-A2DF-597E2847C70B}"/>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CBA61AD-F82E-A711-F315-CFE13083DD28}"/>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716420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67ED4E6-18C4-BDD0-D0D4-566AB1767283}"/>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3" name="Pladsholder til sidefod 2">
            <a:extLst>
              <a:ext uri="{FF2B5EF4-FFF2-40B4-BE49-F238E27FC236}">
                <a16:creationId xmlns:a16="http://schemas.microsoft.com/office/drawing/2014/main" id="{7A1ADD7F-9E95-7C11-83EF-85AF3FE3AC40}"/>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778F74AA-855E-3C82-5CC8-BE49A5AAFC50}"/>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3876446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CEAF9A-9508-EBE6-A68F-5819990BCEA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2D5A0CB-87F7-F433-1503-47FB4247B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7BE79DC-8D60-3D98-AD73-C557FB79DD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7C5652B-1FF9-4A61-7300-0CA9965C5313}"/>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6" name="Pladsholder til sidefod 5">
            <a:extLst>
              <a:ext uri="{FF2B5EF4-FFF2-40B4-BE49-F238E27FC236}">
                <a16:creationId xmlns:a16="http://schemas.microsoft.com/office/drawing/2014/main" id="{D39093AF-0993-33F3-1020-56C05B13743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B879E2C-F884-EEE2-A160-6A8305BAA5BD}"/>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90897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E971F-60C8-FD74-E9E1-9ACCE083C4E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A8C99B2C-7C4E-097B-1586-25A482AF27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A8031CF5-0B7A-80C4-6608-2740C941D5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87E424D-E4D3-6F6E-DB69-CD576A606367}"/>
              </a:ext>
            </a:extLst>
          </p:cNvPr>
          <p:cNvSpPr>
            <a:spLocks noGrp="1"/>
          </p:cNvSpPr>
          <p:nvPr>
            <p:ph type="dt" sz="half" idx="10"/>
          </p:nvPr>
        </p:nvSpPr>
        <p:spPr/>
        <p:txBody>
          <a:bodyPr/>
          <a:lstStyle/>
          <a:p>
            <a:fld id="{30581559-3874-4A95-960A-6B70C7E92022}" type="datetimeFigureOut">
              <a:rPr lang="da-DK" smtClean="0"/>
              <a:t>29-01-2026</a:t>
            </a:fld>
            <a:endParaRPr lang="da-DK"/>
          </a:p>
        </p:txBody>
      </p:sp>
      <p:sp>
        <p:nvSpPr>
          <p:cNvPr id="6" name="Pladsholder til sidefod 5">
            <a:extLst>
              <a:ext uri="{FF2B5EF4-FFF2-40B4-BE49-F238E27FC236}">
                <a16:creationId xmlns:a16="http://schemas.microsoft.com/office/drawing/2014/main" id="{6F7CB7E2-2319-E81B-780E-020EEDEA757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E73A17B-4900-3DC4-055F-40AF06C67E72}"/>
              </a:ext>
            </a:extLst>
          </p:cNvPr>
          <p:cNvSpPr>
            <a:spLocks noGrp="1"/>
          </p:cNvSpPr>
          <p:nvPr>
            <p:ph type="sldNum" sz="quarter" idx="12"/>
          </p:nvPr>
        </p:nvSpPr>
        <p:spPr/>
        <p:txBody>
          <a:bodyPr/>
          <a:lstStyle/>
          <a:p>
            <a:fld id="{EDF02778-86B9-459E-B8B3-276BAE8B10BF}" type="slidenum">
              <a:rPr lang="da-DK" smtClean="0"/>
              <a:t>‹nr.›</a:t>
            </a:fld>
            <a:endParaRPr lang="da-DK"/>
          </a:p>
        </p:txBody>
      </p:sp>
    </p:spTree>
    <p:extLst>
      <p:ext uri="{BB962C8B-B14F-4D97-AF65-F5344CB8AC3E}">
        <p14:creationId xmlns:p14="http://schemas.microsoft.com/office/powerpoint/2010/main" val="142264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A004DED-6B96-3E1B-5BC4-F5C97CBE82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BE0202E-A979-17FE-FA0F-FB46978D67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2B9115D-8DF4-535C-9601-CF3B046833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581559-3874-4A95-960A-6B70C7E92022}" type="datetimeFigureOut">
              <a:rPr lang="da-DK" smtClean="0"/>
              <a:t>29-01-2026</a:t>
            </a:fld>
            <a:endParaRPr lang="da-DK"/>
          </a:p>
        </p:txBody>
      </p:sp>
      <p:sp>
        <p:nvSpPr>
          <p:cNvPr id="5" name="Pladsholder til sidefod 4">
            <a:extLst>
              <a:ext uri="{FF2B5EF4-FFF2-40B4-BE49-F238E27FC236}">
                <a16:creationId xmlns:a16="http://schemas.microsoft.com/office/drawing/2014/main" id="{17B9B4DF-C2DD-5438-47FC-13E0B0EA2E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5CFDD13F-C1C1-9BC4-2C7F-674558FFA1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02778-86B9-459E-B8B3-276BAE8B10BF}" type="slidenum">
              <a:rPr lang="da-DK" smtClean="0"/>
              <a:t>‹nr.›</a:t>
            </a:fld>
            <a:endParaRPr lang="da-DK"/>
          </a:p>
        </p:txBody>
      </p:sp>
    </p:spTree>
    <p:extLst>
      <p:ext uri="{BB962C8B-B14F-4D97-AF65-F5344CB8AC3E}">
        <p14:creationId xmlns:p14="http://schemas.microsoft.com/office/powerpoint/2010/main" val="44880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itel 49">
            <a:extLst>
              <a:ext uri="{FF2B5EF4-FFF2-40B4-BE49-F238E27FC236}">
                <a16:creationId xmlns:a16="http://schemas.microsoft.com/office/drawing/2014/main" id="{3F6B583B-AA6C-35F4-98FD-7D0932D885E5}"/>
              </a:ext>
            </a:extLst>
          </p:cNvPr>
          <p:cNvSpPr>
            <a:spLocks noGrp="1"/>
          </p:cNvSpPr>
          <p:nvPr>
            <p:ph type="title"/>
          </p:nvPr>
        </p:nvSpPr>
        <p:spPr>
          <a:xfrm>
            <a:off x="838199" y="365125"/>
            <a:ext cx="5401597" cy="1325563"/>
          </a:xfrm>
          <a:solidFill>
            <a:schemeClr val="accent1"/>
          </a:solidFill>
        </p:spPr>
        <p:txBody>
          <a:bodyPr>
            <a:normAutofit/>
          </a:bodyPr>
          <a:lstStyle/>
          <a:p>
            <a:r>
              <a:rPr lang="da-DK" sz="4000" b="1" dirty="0" err="1"/>
              <a:t>Intersex</a:t>
            </a:r>
            <a:r>
              <a:rPr lang="da-DK" sz="4000" b="1" dirty="0"/>
              <a:t> Danmark</a:t>
            </a:r>
          </a:p>
        </p:txBody>
      </p:sp>
      <p:sp>
        <p:nvSpPr>
          <p:cNvPr id="43" name="Pladsholder til indhold 42">
            <a:extLst>
              <a:ext uri="{FF2B5EF4-FFF2-40B4-BE49-F238E27FC236}">
                <a16:creationId xmlns:a16="http://schemas.microsoft.com/office/drawing/2014/main" id="{CFB4108F-37C8-0FD3-3DD3-F1324D8D6BD0}"/>
              </a:ext>
            </a:extLst>
          </p:cNvPr>
          <p:cNvSpPr>
            <a:spLocks noGrp="1"/>
          </p:cNvSpPr>
          <p:nvPr>
            <p:ph sz="half" idx="1"/>
          </p:nvPr>
        </p:nvSpPr>
        <p:spPr>
          <a:xfrm>
            <a:off x="838200" y="1825625"/>
            <a:ext cx="5181600" cy="4936510"/>
          </a:xfrm>
        </p:spPr>
        <p:txBody>
          <a:bodyPr>
            <a:normAutofit fontScale="92500" lnSpcReduction="20000"/>
          </a:bodyPr>
          <a:lstStyle/>
          <a:p>
            <a:pPr marL="0" indent="0">
              <a:buNone/>
            </a:pPr>
            <a:endParaRPr lang="en-US" sz="1000" dirty="0"/>
          </a:p>
          <a:p>
            <a:pPr marL="0" indent="0">
              <a:buNone/>
            </a:pPr>
            <a:r>
              <a:rPr lang="en-US" sz="2400" dirty="0"/>
              <a:t>This statement is delivered by Intersex Danmark on behalf The Danish UPR Coalition of NGO’s</a:t>
            </a:r>
            <a:br>
              <a:rPr lang="en-US" sz="2400" dirty="0"/>
            </a:br>
            <a:endParaRPr lang="en-US" sz="2400" dirty="0"/>
          </a:p>
          <a:p>
            <a:pPr marL="0" indent="0">
              <a:buNone/>
            </a:pPr>
            <a:r>
              <a:rPr lang="en-US" sz="2400" dirty="0"/>
              <a:t>Intersex Danmark is human rights-based, non-profit, intersex lead, NGO, working for the recognition of the rights of intersex people in Denmark.</a:t>
            </a:r>
          </a:p>
          <a:p>
            <a:pPr marL="0" indent="0">
              <a:buNone/>
            </a:pPr>
            <a:endParaRPr lang="en-US" sz="2400" dirty="0"/>
          </a:p>
          <a:p>
            <a:pPr marL="0" indent="0">
              <a:buNone/>
            </a:pPr>
            <a:r>
              <a:rPr lang="en-US" sz="2400" dirty="0"/>
              <a:t>Intersex Danmark is a member of  The Danish UPR Coalition of NGO’s, and have in this capacity, participated in UPR processes at the national level since 2018.</a:t>
            </a:r>
          </a:p>
          <a:p>
            <a:pPr marL="0" indent="0">
              <a:buNone/>
            </a:pPr>
            <a:br>
              <a:rPr lang="en-US" sz="2400" dirty="0"/>
            </a:br>
            <a:r>
              <a:rPr lang="en-US" sz="2400" dirty="0"/>
              <a:t>Intersex Danmark is a member of Organization Intersex International, Europe.</a:t>
            </a:r>
            <a:br>
              <a:rPr lang="en-US" sz="1000" dirty="0"/>
            </a:br>
            <a:endParaRPr lang="da-DK" sz="1000" dirty="0"/>
          </a:p>
        </p:txBody>
      </p:sp>
      <p:pic>
        <p:nvPicPr>
          <p:cNvPr id="46" name="Pladsholder til indhold 45">
            <a:extLst>
              <a:ext uri="{FF2B5EF4-FFF2-40B4-BE49-F238E27FC236}">
                <a16:creationId xmlns:a16="http://schemas.microsoft.com/office/drawing/2014/main" id="{254E057F-A73B-1F8D-3D6E-6FF1D5F1A7E6}"/>
              </a:ext>
            </a:extLst>
          </p:cNvPr>
          <p:cNvPicPr>
            <a:picLocks noGrp="1" noChangeAspect="1"/>
          </p:cNvPicPr>
          <p:nvPr>
            <p:ph sz="half" idx="2"/>
          </p:nvPr>
        </p:nvPicPr>
        <p:blipFill>
          <a:blip r:embed="rId2"/>
          <a:stretch>
            <a:fillRect/>
          </a:stretch>
        </p:blipFill>
        <p:spPr>
          <a:xfrm>
            <a:off x="7327468" y="1253613"/>
            <a:ext cx="4166277" cy="4923350"/>
          </a:xfrm>
          <a:prstGeom prst="rect">
            <a:avLst/>
          </a:prstGeom>
          <a:ln>
            <a:noFill/>
          </a:ln>
          <a:effectLst>
            <a:outerShdw blurRad="50800" dist="63500" dir="5400000" algn="ctr" rotWithShape="0">
              <a:srgbClr val="000000">
                <a:alpha val="43137"/>
              </a:srgbClr>
            </a:outerShdw>
          </a:effectLst>
          <a:scene3d>
            <a:camera prst="orthographicFront"/>
            <a:lightRig rig="threePt" dir="t"/>
          </a:scene3d>
          <a:sp3d extrusionH="127000">
            <a:bevelT w="0" h="0"/>
            <a:bevelB w="0" h="0"/>
          </a:sp3d>
        </p:spPr>
      </p:pic>
      <p:sp>
        <p:nvSpPr>
          <p:cNvPr id="51" name="Rektangel 50">
            <a:extLst>
              <a:ext uri="{FF2B5EF4-FFF2-40B4-BE49-F238E27FC236}">
                <a16:creationId xmlns:a16="http://schemas.microsoft.com/office/drawing/2014/main" id="{8639F6B8-4AFE-B4AE-B46A-830A427AF50D}"/>
              </a:ext>
            </a:extLst>
          </p:cNvPr>
          <p:cNvSpPr/>
          <p:nvPr/>
        </p:nvSpPr>
        <p:spPr>
          <a:xfrm>
            <a:off x="6096000" y="1690688"/>
            <a:ext cx="143797"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52" name="Pladsholder til indhold 9">
            <a:extLst>
              <a:ext uri="{FF2B5EF4-FFF2-40B4-BE49-F238E27FC236}">
                <a16:creationId xmlns:a16="http://schemas.microsoft.com/office/drawing/2014/main" id="{DDEEEC14-BAB2-6C5D-72BA-2CC5D47F40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94670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C7596566-B5E0-CDF2-F4AD-AC3A7EE0127B}"/>
              </a:ext>
            </a:extLst>
          </p:cNvPr>
          <p:cNvSpPr>
            <a:spLocks noGrp="1"/>
          </p:cNvSpPr>
          <p:nvPr>
            <p:ph type="title"/>
          </p:nvPr>
        </p:nvSpPr>
        <p:spPr>
          <a:xfrm>
            <a:off x="843114" y="365125"/>
            <a:ext cx="10515600" cy="1325563"/>
          </a:xfrm>
          <a:solidFill>
            <a:srgbClr val="FFD800"/>
          </a:solidFill>
        </p:spPr>
        <p:txBody>
          <a:bodyPr>
            <a:normAutofit/>
          </a:bodyPr>
          <a:lstStyle/>
          <a:p>
            <a:r>
              <a:rPr lang="en-US" sz="4000" b="1" dirty="0"/>
              <a:t>Statement: Human Rights of Intersex people </a:t>
            </a:r>
            <a:endParaRPr lang="da-DK" sz="4000" dirty="0"/>
          </a:p>
        </p:txBody>
      </p:sp>
      <p:sp>
        <p:nvSpPr>
          <p:cNvPr id="6" name="Pladsholder til indhold 5">
            <a:extLst>
              <a:ext uri="{FF2B5EF4-FFF2-40B4-BE49-F238E27FC236}">
                <a16:creationId xmlns:a16="http://schemas.microsoft.com/office/drawing/2014/main" id="{339B6826-8C2B-CBBE-A226-57A4FFEDD1D2}"/>
              </a:ext>
            </a:extLst>
          </p:cNvPr>
          <p:cNvSpPr>
            <a:spLocks noGrp="1"/>
          </p:cNvSpPr>
          <p:nvPr>
            <p:ph sz="half" idx="1"/>
          </p:nvPr>
        </p:nvSpPr>
        <p:spPr>
          <a:xfrm>
            <a:off x="838200" y="1987856"/>
            <a:ext cx="5181600" cy="4351338"/>
          </a:xfrm>
        </p:spPr>
        <p:txBody>
          <a:bodyPr>
            <a:noAutofit/>
          </a:bodyPr>
          <a:lstStyle/>
          <a:p>
            <a:pPr marL="0" indent="0">
              <a:buNone/>
            </a:pPr>
            <a:r>
              <a:rPr lang="en-US" sz="2200" dirty="0"/>
              <a:t>The Human rights of intersex people include, but is not limited to, the rights to:</a:t>
            </a:r>
            <a:br>
              <a:rPr lang="en-US" sz="2200" dirty="0"/>
            </a:br>
            <a:endParaRPr lang="en-US" sz="2200" dirty="0"/>
          </a:p>
          <a:p>
            <a:pPr lvl="1"/>
            <a:r>
              <a:rPr lang="en-US" sz="2000" dirty="0"/>
              <a:t>Bodily autonomy, Physical Integrity, Self-determination.</a:t>
            </a:r>
            <a:br>
              <a:rPr lang="en-US" sz="2000" dirty="0"/>
            </a:br>
            <a:endParaRPr lang="en-US" sz="2000" dirty="0"/>
          </a:p>
          <a:p>
            <a:pPr lvl="1"/>
            <a:r>
              <a:rPr lang="en-US" sz="2000" dirty="0"/>
              <a:t>Highest attainable standard of health including reproductive health</a:t>
            </a:r>
            <a:br>
              <a:rPr lang="en-US" sz="2000" dirty="0"/>
            </a:br>
            <a:endParaRPr lang="en-US" sz="2000" dirty="0"/>
          </a:p>
          <a:p>
            <a:pPr lvl="1"/>
            <a:r>
              <a:rPr lang="en-US" sz="2000" dirty="0"/>
              <a:t>Live free from CIDT, torture and harmful practices</a:t>
            </a:r>
          </a:p>
          <a:p>
            <a:pPr lvl="1"/>
            <a:endParaRPr lang="en-US" sz="2000" dirty="0"/>
          </a:p>
          <a:p>
            <a:pPr lvl="1"/>
            <a:r>
              <a:rPr lang="en-US" sz="2000" dirty="0"/>
              <a:t>The child’s right to legal capacity, and to be heard in all matters concerning the child </a:t>
            </a:r>
            <a:endParaRPr lang="da-DK" sz="2000" dirty="0"/>
          </a:p>
        </p:txBody>
      </p:sp>
      <p:sp>
        <p:nvSpPr>
          <p:cNvPr id="7" name="Pladsholder til indhold 6">
            <a:extLst>
              <a:ext uri="{FF2B5EF4-FFF2-40B4-BE49-F238E27FC236}">
                <a16:creationId xmlns:a16="http://schemas.microsoft.com/office/drawing/2014/main" id="{15F04EC3-98B8-B31E-49E8-3EE3D4D1381C}"/>
              </a:ext>
            </a:extLst>
          </p:cNvPr>
          <p:cNvSpPr>
            <a:spLocks noGrp="1"/>
          </p:cNvSpPr>
          <p:nvPr>
            <p:ph sz="half" idx="2"/>
          </p:nvPr>
        </p:nvSpPr>
        <p:spPr>
          <a:xfrm>
            <a:off x="6363929" y="2093092"/>
            <a:ext cx="4989871" cy="4753742"/>
          </a:xfrm>
        </p:spPr>
        <p:txBody>
          <a:bodyPr>
            <a:normAutofit fontScale="92500" lnSpcReduction="20000"/>
          </a:bodyPr>
          <a:lstStyle/>
          <a:p>
            <a:pPr marL="0" indent="0">
              <a:buNone/>
            </a:pPr>
            <a:r>
              <a:rPr lang="en-US" sz="2400" dirty="0"/>
              <a:t>This statement on the Human Rights of Intersex people will touch upon the following issues:</a:t>
            </a:r>
            <a:br>
              <a:rPr lang="en-US" sz="2400" dirty="0"/>
            </a:br>
            <a:endParaRPr lang="en-US" sz="2400" dirty="0"/>
          </a:p>
          <a:p>
            <a:pPr marL="514350" indent="-514350">
              <a:buFont typeface="+mj-lt"/>
              <a:buAutoNum type="arabicPeriod"/>
            </a:pPr>
            <a:r>
              <a:rPr lang="en-US" sz="2200" dirty="0"/>
              <a:t>Human Rights violations against intersex children and infants in the health care system. </a:t>
            </a:r>
            <a:br>
              <a:rPr lang="en-US" sz="2200" dirty="0"/>
            </a:br>
            <a:endParaRPr lang="en-US" sz="2200" dirty="0"/>
          </a:p>
          <a:p>
            <a:pPr marL="514350" indent="-514350">
              <a:buFont typeface="+mj-lt"/>
              <a:buAutoNum type="arabicPeriod"/>
            </a:pPr>
            <a:r>
              <a:rPr lang="en-US" sz="2200" dirty="0"/>
              <a:t>The</a:t>
            </a:r>
            <a:r>
              <a:rPr lang="en-US" sz="2200" b="1" dirty="0"/>
              <a:t> </a:t>
            </a:r>
            <a:r>
              <a:rPr lang="en-US" sz="2200" dirty="0"/>
              <a:t>obligation to investigate indications of CIDT and torture.</a:t>
            </a:r>
            <a:br>
              <a:rPr lang="en-US" sz="2200" dirty="0"/>
            </a:br>
            <a:endParaRPr lang="en-US" sz="2200" dirty="0"/>
          </a:p>
          <a:p>
            <a:pPr marL="514350" indent="-514350">
              <a:buFont typeface="+mj-lt"/>
              <a:buAutoNum type="arabicPeriod"/>
            </a:pPr>
            <a:r>
              <a:rPr lang="en-US" sz="2200" dirty="0"/>
              <a:t>Discrimination based on gender in the Health care system</a:t>
            </a:r>
            <a:br>
              <a:rPr lang="en-US" sz="2200" dirty="0"/>
            </a:br>
            <a:endParaRPr lang="en-US" sz="2200" dirty="0"/>
          </a:p>
          <a:p>
            <a:pPr marL="514350" indent="-514350">
              <a:buFont typeface="+mj-lt"/>
              <a:buAutoNum type="arabicPeriod"/>
            </a:pPr>
            <a:r>
              <a:rPr lang="en-US" sz="2200" dirty="0"/>
              <a:t>The lack of access to redress and reparations in Denmark.</a:t>
            </a:r>
            <a:endParaRPr lang="da-DK" sz="2200" dirty="0"/>
          </a:p>
          <a:p>
            <a:pPr marL="0" indent="0">
              <a:buNone/>
            </a:pPr>
            <a:r>
              <a:rPr lang="en-US" sz="2400" dirty="0"/>
              <a:t> </a:t>
            </a:r>
            <a:endParaRPr lang="da-DK" sz="2400" dirty="0"/>
          </a:p>
          <a:p>
            <a:endParaRPr lang="da-DK" sz="2400" dirty="0"/>
          </a:p>
        </p:txBody>
      </p:sp>
      <p:sp>
        <p:nvSpPr>
          <p:cNvPr id="8" name="Rektangel 7">
            <a:extLst>
              <a:ext uri="{FF2B5EF4-FFF2-40B4-BE49-F238E27FC236}">
                <a16:creationId xmlns:a16="http://schemas.microsoft.com/office/drawing/2014/main" id="{A454EA6D-2B67-F2D2-4A52-BFC9EE16F669}"/>
              </a:ext>
            </a:extLst>
          </p:cNvPr>
          <p:cNvSpPr/>
          <p:nvPr/>
        </p:nvSpPr>
        <p:spPr>
          <a:xfrm>
            <a:off x="6096000" y="1690688"/>
            <a:ext cx="143797"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9" name="Pladsholder til indhold 9">
            <a:extLst>
              <a:ext uri="{FF2B5EF4-FFF2-40B4-BE49-F238E27FC236}">
                <a16:creationId xmlns:a16="http://schemas.microsoft.com/office/drawing/2014/main" id="{5EC90909-9BB7-FEBE-B4CD-0C6F2C816C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5180" y="409886"/>
            <a:ext cx="1233706" cy="744901"/>
          </a:xfrm>
          <a:prstGeom prst="rect">
            <a:avLst/>
          </a:prstGeom>
        </p:spPr>
      </p:pic>
    </p:spTree>
    <p:extLst>
      <p:ext uri="{BB962C8B-B14F-4D97-AF65-F5344CB8AC3E}">
        <p14:creationId xmlns:p14="http://schemas.microsoft.com/office/powerpoint/2010/main" val="371434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00D44-6D14-F3FD-F0C4-F61CC8A001CD}"/>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AF82D04-FFB5-BA7F-EA0C-EC69A2802343}"/>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UN remarks</a:t>
            </a:r>
            <a:br>
              <a:rPr lang="en-US" sz="4000" b="1" dirty="0"/>
            </a:br>
            <a:r>
              <a:rPr lang="en-US" sz="4000" b="1" dirty="0"/>
              <a:t>regarding IGM</a:t>
            </a:r>
            <a:endParaRPr lang="da-DK" sz="4000" dirty="0"/>
          </a:p>
        </p:txBody>
      </p:sp>
      <p:sp>
        <p:nvSpPr>
          <p:cNvPr id="6" name="Pladsholder til indhold 5">
            <a:extLst>
              <a:ext uri="{FF2B5EF4-FFF2-40B4-BE49-F238E27FC236}">
                <a16:creationId xmlns:a16="http://schemas.microsoft.com/office/drawing/2014/main" id="{775A3F63-5B2F-F635-AC00-D76DCFF4BDBC}"/>
              </a:ext>
            </a:extLst>
          </p:cNvPr>
          <p:cNvSpPr>
            <a:spLocks noGrp="1"/>
          </p:cNvSpPr>
          <p:nvPr>
            <p:ph sz="half" idx="1"/>
          </p:nvPr>
        </p:nvSpPr>
        <p:spPr>
          <a:xfrm>
            <a:off x="838200" y="1987856"/>
            <a:ext cx="5181600" cy="4351338"/>
          </a:xfrm>
        </p:spPr>
        <p:txBody>
          <a:bodyPr>
            <a:noAutofit/>
          </a:bodyPr>
          <a:lstStyle/>
          <a:p>
            <a:pPr marL="0" indent="0">
              <a:buNone/>
            </a:pPr>
            <a:r>
              <a:rPr lang="en-US" sz="2200" b="1" dirty="0"/>
              <a:t>A/HRC/29/23, UN High Commissioner for Human Rights(2015)</a:t>
            </a:r>
            <a:br>
              <a:rPr lang="en-US" b="1" dirty="0"/>
            </a:br>
            <a:br>
              <a:rPr lang="en-US" sz="2200" dirty="0"/>
            </a:br>
            <a:r>
              <a:rPr lang="en-US" sz="2000" b="1" dirty="0"/>
              <a:t>Para 13</a:t>
            </a:r>
            <a:br>
              <a:rPr lang="en-US" sz="2200" dirty="0"/>
            </a:br>
            <a:r>
              <a:rPr lang="en-US" sz="2000" dirty="0"/>
              <a:t>”States have an </a:t>
            </a:r>
            <a:r>
              <a:rPr lang="en-US" sz="2000" b="1" dirty="0"/>
              <a:t>obligation to protect </a:t>
            </a:r>
            <a:r>
              <a:rPr lang="en-US" sz="2000" dirty="0"/>
              <a:t>all persons, including LGBT and </a:t>
            </a:r>
            <a:r>
              <a:rPr lang="en-US" sz="2000" b="1" dirty="0"/>
              <a:t>intersex persons</a:t>
            </a:r>
            <a:r>
              <a:rPr lang="en-US" sz="2000" dirty="0"/>
              <a:t>, </a:t>
            </a:r>
            <a:r>
              <a:rPr lang="en-US" sz="2000" b="1" dirty="0"/>
              <a:t>from torture and other cruel, inhuman or degrading treatment</a:t>
            </a:r>
            <a:r>
              <a:rPr lang="en-US" sz="2000" dirty="0"/>
              <a:t> or punishment in custodial, </a:t>
            </a:r>
            <a:r>
              <a:rPr lang="en-US" sz="2000" b="1" dirty="0"/>
              <a:t>medical</a:t>
            </a:r>
            <a:r>
              <a:rPr lang="en-US" sz="2000" dirty="0"/>
              <a:t> and other settings. </a:t>
            </a:r>
            <a:r>
              <a:rPr lang="en-US" sz="2000" b="1" dirty="0"/>
              <a:t>This obligation extends to prohibiting, preventing, investigating and providing redress for torture and ill-treatment in all contexts of State control, including by ensuring that such acts are offences under domestic criminal law.”</a:t>
            </a:r>
            <a:br>
              <a:rPr lang="en-US" sz="2200" dirty="0"/>
            </a:br>
            <a:br>
              <a:rPr lang="en-US" sz="2200" dirty="0"/>
            </a:br>
            <a:br>
              <a:rPr lang="en-US" sz="2200" dirty="0"/>
            </a:br>
            <a:br>
              <a:rPr lang="en-US" sz="2200" dirty="0"/>
            </a:br>
            <a:endParaRPr lang="da-DK" sz="2200" dirty="0"/>
          </a:p>
        </p:txBody>
      </p:sp>
      <p:sp>
        <p:nvSpPr>
          <p:cNvPr id="7" name="Pladsholder til indhold 6">
            <a:extLst>
              <a:ext uri="{FF2B5EF4-FFF2-40B4-BE49-F238E27FC236}">
                <a16:creationId xmlns:a16="http://schemas.microsoft.com/office/drawing/2014/main" id="{69EAF18B-A5A1-D4E9-A5AF-EEB7C577F6BB}"/>
              </a:ext>
            </a:extLst>
          </p:cNvPr>
          <p:cNvSpPr>
            <a:spLocks noGrp="1"/>
          </p:cNvSpPr>
          <p:nvPr>
            <p:ph sz="half" idx="2"/>
          </p:nvPr>
        </p:nvSpPr>
        <p:spPr>
          <a:xfrm>
            <a:off x="6363929" y="237067"/>
            <a:ext cx="4989871" cy="6468533"/>
          </a:xfrm>
        </p:spPr>
        <p:txBody>
          <a:bodyPr>
            <a:noAutofit/>
          </a:bodyPr>
          <a:lstStyle/>
          <a:p>
            <a:pPr marL="0" indent="0">
              <a:buNone/>
            </a:pPr>
            <a:r>
              <a:rPr lang="en-US" sz="2000" b="1" dirty="0"/>
              <a:t>Para 14 </a:t>
            </a:r>
            <a:br>
              <a:rPr lang="en-US" sz="2000" b="1" dirty="0"/>
            </a:br>
            <a:r>
              <a:rPr lang="en-US" sz="2000" dirty="0"/>
              <a:t>“The medical practices </a:t>
            </a:r>
            <a:r>
              <a:rPr lang="en-US" sz="2000" b="1" dirty="0"/>
              <a:t>condemned</a:t>
            </a:r>
            <a:r>
              <a:rPr lang="en-US" sz="2000" dirty="0"/>
              <a:t> by United Nations mechanisms in this context include so-called “</a:t>
            </a:r>
            <a:r>
              <a:rPr lang="en-US" sz="2000" b="1" dirty="0"/>
              <a:t>conversion” therapy</a:t>
            </a:r>
            <a:r>
              <a:rPr lang="en-US" sz="2000" dirty="0"/>
              <a:t>, forced genital and anal examinations, </a:t>
            </a:r>
            <a:r>
              <a:rPr lang="en-US" sz="2000" b="1" dirty="0"/>
              <a:t>forced and otherwise involuntary sterilization and medically unnecessary surgery and treatment performed on intersex children</a:t>
            </a:r>
            <a:r>
              <a:rPr lang="en-US" sz="2000" dirty="0"/>
              <a:t>.”</a:t>
            </a:r>
            <a:br>
              <a:rPr lang="en-US" sz="2000" dirty="0"/>
            </a:br>
            <a:br>
              <a:rPr lang="en-US" sz="2000" dirty="0"/>
            </a:br>
            <a:r>
              <a:rPr lang="en-US" sz="2000" b="1" dirty="0"/>
              <a:t>Para 38</a:t>
            </a:r>
            <a:br>
              <a:rPr lang="en-US" sz="2000" b="1" u="sng" dirty="0"/>
            </a:br>
            <a:r>
              <a:rPr lang="en-US" sz="2000" dirty="0"/>
              <a:t>Other medical procedures that can, when forced or otherwise involuntary, </a:t>
            </a:r>
            <a:r>
              <a:rPr lang="en-US" sz="2000" b="1" dirty="0"/>
              <a:t>breach the prohibition on torture and ill-treatment</a:t>
            </a:r>
            <a:r>
              <a:rPr lang="en-US" sz="2000" dirty="0"/>
              <a:t> include “</a:t>
            </a:r>
            <a:r>
              <a:rPr lang="en-US" sz="2000" b="1" dirty="0"/>
              <a:t>conversion” therapy, sterilization</a:t>
            </a:r>
            <a:r>
              <a:rPr lang="en-US" sz="2000" dirty="0"/>
              <a:t>, </a:t>
            </a:r>
            <a:r>
              <a:rPr lang="en-US" sz="2000" b="1" dirty="0"/>
              <a:t>gender reassignment, and unnecessary medical interventions involving intersex children.</a:t>
            </a:r>
            <a:br>
              <a:rPr lang="en-US" sz="2000" b="1" dirty="0"/>
            </a:br>
            <a:br>
              <a:rPr lang="en-US" sz="2000" b="1" dirty="0"/>
            </a:br>
            <a:r>
              <a:rPr lang="en-US" sz="2200" b="1" dirty="0"/>
              <a:t>Amnesty international  “First do no </a:t>
            </a:r>
            <a:br>
              <a:rPr lang="en-US" sz="2200" b="1" dirty="0"/>
            </a:br>
            <a:r>
              <a:rPr lang="en-US" sz="2200" b="1" dirty="0"/>
              <a:t>Harm”(2017)</a:t>
            </a:r>
            <a:br>
              <a:rPr lang="en-US" sz="2200" b="1" dirty="0"/>
            </a:br>
            <a:r>
              <a:rPr lang="en-US" sz="2000" b="1" dirty="0"/>
              <a:t>Documented that 200+ </a:t>
            </a:r>
            <a:r>
              <a:rPr lang="en-US" sz="2000" b="1" dirty="0" err="1"/>
              <a:t>Surgeies</a:t>
            </a:r>
            <a:r>
              <a:rPr lang="en-US" sz="2000" b="1" dirty="0"/>
              <a:t> including hypospadias repairs take place in Denmark every year. </a:t>
            </a:r>
            <a:endParaRPr lang="da-DK" sz="2000" b="1" dirty="0"/>
          </a:p>
        </p:txBody>
      </p:sp>
      <p:sp>
        <p:nvSpPr>
          <p:cNvPr id="4" name="Rektangel 3">
            <a:extLst>
              <a:ext uri="{FF2B5EF4-FFF2-40B4-BE49-F238E27FC236}">
                <a16:creationId xmlns:a16="http://schemas.microsoft.com/office/drawing/2014/main" id="{CAAEA71C-3C08-7629-8BD8-E15FA6C551AF}"/>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D7C6DCD6-0C1C-6C25-DDF6-02FC3F7AD1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4142166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B20F0-1155-D113-2940-EBAB826AFF61}"/>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A134BE77-B5D7-3F68-65CD-95CB9C29CD86}"/>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Obligation to </a:t>
            </a:r>
            <a:br>
              <a:rPr lang="en-US" sz="4000" b="1" dirty="0"/>
            </a:br>
            <a:r>
              <a:rPr lang="en-US" sz="4000" b="1" dirty="0"/>
              <a:t>investigate</a:t>
            </a:r>
            <a:endParaRPr lang="da-DK" sz="4000" dirty="0"/>
          </a:p>
        </p:txBody>
      </p:sp>
      <p:sp>
        <p:nvSpPr>
          <p:cNvPr id="6" name="Pladsholder til indhold 5">
            <a:extLst>
              <a:ext uri="{FF2B5EF4-FFF2-40B4-BE49-F238E27FC236}">
                <a16:creationId xmlns:a16="http://schemas.microsoft.com/office/drawing/2014/main" id="{B66CD9F3-C03B-90F5-3646-1794223C253F}"/>
              </a:ext>
            </a:extLst>
          </p:cNvPr>
          <p:cNvSpPr>
            <a:spLocks noGrp="1"/>
          </p:cNvSpPr>
          <p:nvPr>
            <p:ph sz="half" idx="1"/>
          </p:nvPr>
        </p:nvSpPr>
        <p:spPr>
          <a:xfrm>
            <a:off x="838200" y="1987856"/>
            <a:ext cx="5181600" cy="4351338"/>
          </a:xfrm>
        </p:spPr>
        <p:txBody>
          <a:bodyPr>
            <a:noAutofit/>
          </a:bodyPr>
          <a:lstStyle/>
          <a:p>
            <a:pPr marL="0" indent="0">
              <a:buNone/>
            </a:pPr>
            <a:r>
              <a:rPr lang="en-US" sz="2200" b="1" dirty="0"/>
              <a:t>A/HRC/60/50  UN HRC “Discriminatory laws and policies, acts of violence and harmful practices against intersex persons” (2025)</a:t>
            </a:r>
            <a:br>
              <a:rPr lang="en-US" sz="2200" dirty="0"/>
            </a:br>
            <a:br>
              <a:rPr lang="en-US" sz="2200" dirty="0"/>
            </a:br>
            <a:r>
              <a:rPr lang="en-US" sz="2000" b="1" dirty="0"/>
              <a:t>At 50. </a:t>
            </a:r>
            <a:br>
              <a:rPr lang="en-US" sz="2000" b="1" dirty="0"/>
            </a:br>
            <a:r>
              <a:rPr lang="en-US" sz="2000" b="1" dirty="0"/>
              <a:t>“</a:t>
            </a:r>
            <a:r>
              <a:rPr lang="da-DK" sz="2000" dirty="0"/>
              <a:t>States </a:t>
            </a:r>
            <a:r>
              <a:rPr lang="da-DK" sz="2000" dirty="0" err="1"/>
              <a:t>should</a:t>
            </a:r>
            <a:r>
              <a:rPr lang="da-DK" sz="2000" dirty="0"/>
              <a:t> </a:t>
            </a:r>
            <a:r>
              <a:rPr lang="en-US" sz="2000" dirty="0"/>
              <a:t>conduct prompt, thorough and independent investigations into violations of the human rights of intersex persons, hold perpetrators accountable and ensure that intersex persons have access to justice and effective remedy, including redress and compensation. States should review statutes of limitations and combat impunity, including for past violations.”</a:t>
            </a:r>
            <a:endParaRPr lang="da-DK" sz="2000" dirty="0"/>
          </a:p>
        </p:txBody>
      </p:sp>
      <p:sp>
        <p:nvSpPr>
          <p:cNvPr id="7" name="Pladsholder til indhold 6">
            <a:extLst>
              <a:ext uri="{FF2B5EF4-FFF2-40B4-BE49-F238E27FC236}">
                <a16:creationId xmlns:a16="http://schemas.microsoft.com/office/drawing/2014/main" id="{2763BBE9-8EB0-E8A1-D029-0588A7E0E218}"/>
              </a:ext>
            </a:extLst>
          </p:cNvPr>
          <p:cNvSpPr>
            <a:spLocks noGrp="1"/>
          </p:cNvSpPr>
          <p:nvPr>
            <p:ph sz="half" idx="2"/>
          </p:nvPr>
        </p:nvSpPr>
        <p:spPr>
          <a:xfrm>
            <a:off x="6363929" y="365125"/>
            <a:ext cx="4989871" cy="6376473"/>
          </a:xfrm>
        </p:spPr>
        <p:txBody>
          <a:bodyPr>
            <a:noAutofit/>
          </a:bodyPr>
          <a:lstStyle/>
          <a:p>
            <a:pPr marL="0" indent="0">
              <a:buNone/>
            </a:pPr>
            <a:br>
              <a:rPr lang="en-US" sz="2000" dirty="0"/>
            </a:br>
            <a:r>
              <a:rPr lang="en-US" sz="2200" dirty="0"/>
              <a:t>Twice UN bodies have called on Denmark to Undertake an investigation of incidents of surgical and other medical treatment of intersex children without their informed consent</a:t>
            </a:r>
            <a:br>
              <a:rPr lang="en-US" sz="2000" dirty="0"/>
            </a:br>
            <a:endParaRPr lang="en-US" sz="2000" dirty="0"/>
          </a:p>
          <a:p>
            <a:pPr marL="457200" indent="-457200">
              <a:buFont typeface="+mj-lt"/>
              <a:buAutoNum type="arabicPeriod"/>
            </a:pPr>
            <a:r>
              <a:rPr lang="en-US" sz="2200" b="1" dirty="0"/>
              <a:t>CRC/C/DNK/CO/5 (2017)</a:t>
            </a:r>
            <a:br>
              <a:rPr lang="en-US" sz="2000" b="1" dirty="0"/>
            </a:br>
            <a:r>
              <a:rPr lang="en-US" sz="2000" dirty="0"/>
              <a:t>(c) Undertake investigation of incidents of surgical and other medical treatment of intersex children …</a:t>
            </a:r>
            <a:br>
              <a:rPr lang="en-US" sz="2000" b="1" dirty="0"/>
            </a:br>
            <a:endParaRPr lang="en-US" sz="2000" b="1" dirty="0"/>
          </a:p>
          <a:p>
            <a:pPr marL="457200" indent="-457200">
              <a:buFont typeface="+mj-lt"/>
              <a:buAutoNum type="arabicPeriod"/>
            </a:pPr>
            <a:r>
              <a:rPr lang="en-US" sz="2200" b="1" dirty="0"/>
              <a:t>E/C.12/DNK/CO/6 (2019)</a:t>
            </a:r>
            <a:br>
              <a:rPr lang="en-US" sz="2000" b="1" dirty="0"/>
            </a:br>
            <a:r>
              <a:rPr lang="en-US" sz="2000" dirty="0"/>
              <a:t>(e) Identify and investigate human rights violations against intersex persons in the context of the examination of the living conditions of intersex persons to be conducted in 2020;</a:t>
            </a:r>
            <a:br>
              <a:rPr lang="en-US" sz="2000" b="1" dirty="0"/>
            </a:br>
            <a:endParaRPr lang="da-DK" sz="2000" dirty="0"/>
          </a:p>
        </p:txBody>
      </p:sp>
      <p:sp>
        <p:nvSpPr>
          <p:cNvPr id="4" name="Rektangel 3">
            <a:extLst>
              <a:ext uri="{FF2B5EF4-FFF2-40B4-BE49-F238E27FC236}">
                <a16:creationId xmlns:a16="http://schemas.microsoft.com/office/drawing/2014/main" id="{62B279AB-3398-FF94-03A8-F7ADF4AB1367}"/>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2A0532C9-6C29-E290-17B0-93333A4FC5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14292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F141B-5380-107D-AFAF-503D0033856B}"/>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2113DFB-BFCD-4725-8550-12BB4AC65D39}"/>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Recommendations</a:t>
            </a:r>
            <a:endParaRPr lang="da-DK" sz="4000" dirty="0"/>
          </a:p>
        </p:txBody>
      </p:sp>
      <p:sp>
        <p:nvSpPr>
          <p:cNvPr id="6" name="Pladsholder til indhold 5">
            <a:extLst>
              <a:ext uri="{FF2B5EF4-FFF2-40B4-BE49-F238E27FC236}">
                <a16:creationId xmlns:a16="http://schemas.microsoft.com/office/drawing/2014/main" id="{9F971FEF-020C-C171-323C-284C1720A912}"/>
              </a:ext>
            </a:extLst>
          </p:cNvPr>
          <p:cNvSpPr>
            <a:spLocks noGrp="1"/>
          </p:cNvSpPr>
          <p:nvPr>
            <p:ph sz="half" idx="1"/>
          </p:nvPr>
        </p:nvSpPr>
        <p:spPr>
          <a:xfrm>
            <a:off x="838200" y="1987856"/>
            <a:ext cx="5181600" cy="4870144"/>
          </a:xfrm>
        </p:spPr>
        <p:txBody>
          <a:bodyPr>
            <a:noAutofit/>
          </a:bodyPr>
          <a:lstStyle/>
          <a:p>
            <a:pPr marL="0" indent="0">
              <a:buNone/>
            </a:pPr>
            <a:r>
              <a:rPr lang="en-US" sz="2200" b="1" dirty="0"/>
              <a:t>On IGM: </a:t>
            </a:r>
          </a:p>
          <a:p>
            <a:pPr marL="457200" indent="-457200">
              <a:buFont typeface="+mj-lt"/>
              <a:buAutoNum type="arabicPeriod"/>
            </a:pPr>
            <a:r>
              <a:rPr lang="en-US" sz="2000" dirty="0"/>
              <a:t>Develop and implement a human rights-based legislation that prohibits </a:t>
            </a:r>
            <a:r>
              <a:rPr lang="en-US" sz="2000" u="sng" dirty="0"/>
              <a:t>all</a:t>
            </a:r>
            <a:r>
              <a:rPr lang="en-US" sz="2000" dirty="0"/>
              <a:t> forms of treatment and surgery, that affect the sexual anatomy of intersex children, until the individual is mature enough to understand the consequences, participate in decision-making and give full, free and informed consent; except in cases where treatments or surgeries are exclusively aimed at alleviating immediate danger to life..</a:t>
            </a:r>
            <a:br>
              <a:rPr lang="en-US" sz="2200" dirty="0"/>
            </a:br>
            <a:endParaRPr lang="en-US" sz="2200" dirty="0"/>
          </a:p>
        </p:txBody>
      </p:sp>
      <p:sp>
        <p:nvSpPr>
          <p:cNvPr id="7" name="Pladsholder til indhold 6">
            <a:extLst>
              <a:ext uri="{FF2B5EF4-FFF2-40B4-BE49-F238E27FC236}">
                <a16:creationId xmlns:a16="http://schemas.microsoft.com/office/drawing/2014/main" id="{4EA50032-09DB-DAA1-C709-3D358F64CB11}"/>
              </a:ext>
            </a:extLst>
          </p:cNvPr>
          <p:cNvSpPr>
            <a:spLocks noGrp="1"/>
          </p:cNvSpPr>
          <p:nvPr>
            <p:ph sz="half" idx="2"/>
          </p:nvPr>
        </p:nvSpPr>
        <p:spPr>
          <a:xfrm>
            <a:off x="6363929" y="365125"/>
            <a:ext cx="4989871" cy="6376473"/>
          </a:xfrm>
        </p:spPr>
        <p:txBody>
          <a:bodyPr>
            <a:noAutofit/>
          </a:bodyPr>
          <a:lstStyle/>
          <a:p>
            <a:pPr marL="457200" indent="-457200">
              <a:buFont typeface="+mj-lt"/>
              <a:buAutoNum type="arabicPeriod" startAt="2"/>
            </a:pPr>
            <a:r>
              <a:rPr lang="en-US" sz="2000" dirty="0"/>
              <a:t>Ensure that surgeries and treatments that do not meet these criteria are offences under domestic criminal law, equal to Female Genital Mutilation.(FGM)</a:t>
            </a:r>
            <a:br>
              <a:rPr lang="en-US" sz="2000" dirty="0"/>
            </a:br>
            <a:endParaRPr lang="en-US" sz="2000" dirty="0"/>
          </a:p>
          <a:p>
            <a:pPr marL="0" indent="0">
              <a:buNone/>
            </a:pPr>
            <a:r>
              <a:rPr lang="en-US" sz="2200" b="1" dirty="0"/>
              <a:t>On the obligation to investigate</a:t>
            </a:r>
          </a:p>
          <a:p>
            <a:pPr marL="457200" indent="-457200">
              <a:buFont typeface="+mj-lt"/>
              <a:buAutoNum type="arabicPeriod"/>
            </a:pPr>
            <a:r>
              <a:rPr lang="en-US" sz="2000" dirty="0"/>
              <a:t>Immediately initiate an independent investigation into incidents of surgical and other medical treatment of intersex children, carried out without the individuals’ full, free and informed consent;</a:t>
            </a:r>
            <a:br>
              <a:rPr lang="en-US" sz="2000" dirty="0"/>
            </a:br>
            <a:br>
              <a:rPr lang="en-US" sz="2000" dirty="0"/>
            </a:br>
            <a:r>
              <a:rPr lang="en-US" sz="2000" dirty="0"/>
              <a:t>(Investigation will not grant effective torture prevention, if the authorities against whom allegations are being made, are themselves investigating their peers, subordinates or superiors.)</a:t>
            </a:r>
            <a:endParaRPr lang="da-DK" sz="2000" dirty="0"/>
          </a:p>
        </p:txBody>
      </p:sp>
      <p:sp>
        <p:nvSpPr>
          <p:cNvPr id="4" name="Rektangel 3">
            <a:extLst>
              <a:ext uri="{FF2B5EF4-FFF2-40B4-BE49-F238E27FC236}">
                <a16:creationId xmlns:a16="http://schemas.microsoft.com/office/drawing/2014/main" id="{0D534E0A-2754-EB12-0054-0DA791C3017F}"/>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C85E309C-77F7-03AB-3807-1BA74AA666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1933633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8F86E-CAC6-13E2-1D20-10ADE1E211F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091B9458-A30A-2F01-E828-9149CEB8C91C}"/>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Discrimination in healthcare</a:t>
            </a:r>
            <a:endParaRPr lang="da-DK" sz="4000" dirty="0"/>
          </a:p>
        </p:txBody>
      </p:sp>
      <p:sp>
        <p:nvSpPr>
          <p:cNvPr id="6" name="Pladsholder til indhold 5">
            <a:extLst>
              <a:ext uri="{FF2B5EF4-FFF2-40B4-BE49-F238E27FC236}">
                <a16:creationId xmlns:a16="http://schemas.microsoft.com/office/drawing/2014/main" id="{6A53561D-6704-913F-D03D-53F946F8E1B7}"/>
              </a:ext>
            </a:extLst>
          </p:cNvPr>
          <p:cNvSpPr>
            <a:spLocks noGrp="1"/>
          </p:cNvSpPr>
          <p:nvPr>
            <p:ph sz="half" idx="1"/>
          </p:nvPr>
        </p:nvSpPr>
        <p:spPr>
          <a:xfrm>
            <a:off x="762035" y="1852388"/>
            <a:ext cx="5029233" cy="4700811"/>
          </a:xfrm>
        </p:spPr>
        <p:txBody>
          <a:bodyPr>
            <a:noAutofit/>
          </a:bodyPr>
          <a:lstStyle/>
          <a:p>
            <a:pPr marL="0" indent="0">
              <a:buNone/>
            </a:pPr>
            <a:r>
              <a:rPr lang="en-US" sz="2200" dirty="0"/>
              <a:t>Intersex people seeking gender affirming care in Denmark, are divided into 2 groups: </a:t>
            </a:r>
          </a:p>
          <a:p>
            <a:pPr marL="457200" indent="-457200">
              <a:buFont typeface="+mj-lt"/>
              <a:buAutoNum type="arabicPeriod"/>
            </a:pPr>
            <a:r>
              <a:rPr lang="en-US" sz="2000" b="1" dirty="0"/>
              <a:t>People who identify with their sex  assigned at birth are</a:t>
            </a:r>
            <a:r>
              <a:rPr lang="en-US" sz="2000" dirty="0"/>
              <a:t>: </a:t>
            </a:r>
            <a:br>
              <a:rPr lang="en-US" sz="2000" dirty="0"/>
            </a:br>
            <a:r>
              <a:rPr lang="en-US" sz="2000" dirty="0"/>
              <a:t>- Treated by teams  highly specialized in intersex care,</a:t>
            </a:r>
            <a:br>
              <a:rPr lang="en-US" sz="2000" dirty="0"/>
            </a:br>
            <a:r>
              <a:rPr lang="en-US" sz="2000" dirty="0"/>
              <a:t>- Covered by the treatment guarantee.</a:t>
            </a:r>
          </a:p>
          <a:p>
            <a:pPr marL="457200" indent="-457200">
              <a:buFont typeface="+mj-lt"/>
              <a:buAutoNum type="arabicPeriod"/>
            </a:pPr>
            <a:r>
              <a:rPr lang="en-US" sz="2000" b="1" dirty="0"/>
              <a:t>People who </a:t>
            </a:r>
            <a:r>
              <a:rPr lang="en-US" sz="2000" b="1" u="sng" dirty="0"/>
              <a:t>do not </a:t>
            </a:r>
            <a:r>
              <a:rPr lang="en-US" sz="2000" b="1" dirty="0"/>
              <a:t>identify with their sex assigned at birth are: </a:t>
            </a:r>
            <a:br>
              <a:rPr lang="en-US" sz="2000" dirty="0"/>
            </a:br>
            <a:r>
              <a:rPr lang="en-US" sz="2000" dirty="0"/>
              <a:t>-Treated by teams specialized in transgender care, but </a:t>
            </a:r>
            <a:r>
              <a:rPr lang="en-US" sz="2000" u="sng" dirty="0"/>
              <a:t>not</a:t>
            </a:r>
            <a:r>
              <a:rPr lang="en-US" sz="2000" dirty="0"/>
              <a:t> highly specialized in intersex care.</a:t>
            </a:r>
            <a:br>
              <a:rPr lang="en-US" sz="2000" dirty="0"/>
            </a:br>
            <a:r>
              <a:rPr lang="en-US" sz="2000" dirty="0"/>
              <a:t>- N</a:t>
            </a:r>
            <a:r>
              <a:rPr lang="en-US" sz="2000" u="sng" dirty="0"/>
              <a:t>ot</a:t>
            </a:r>
            <a:r>
              <a:rPr lang="en-US" sz="2000" dirty="0"/>
              <a:t> covered by the treatment guarantee </a:t>
            </a:r>
            <a:r>
              <a:rPr lang="en-US" sz="2000" dirty="0">
                <a:sym typeface="Wingdings" panose="05000000000000000000" pitchFamily="2" charset="2"/>
              </a:rPr>
              <a:t> Long waiting lists for gender affirming surgeries, for some up to 4 years.</a:t>
            </a:r>
            <a:br>
              <a:rPr lang="en-US" sz="2200" dirty="0"/>
            </a:br>
            <a:endParaRPr lang="da-DK" sz="2200" dirty="0"/>
          </a:p>
        </p:txBody>
      </p:sp>
      <p:sp>
        <p:nvSpPr>
          <p:cNvPr id="4" name="Rektangel 3">
            <a:extLst>
              <a:ext uri="{FF2B5EF4-FFF2-40B4-BE49-F238E27FC236}">
                <a16:creationId xmlns:a16="http://schemas.microsoft.com/office/drawing/2014/main" id="{CB0E4E5A-3564-C95A-93A3-5CFF6D3A7CF3}"/>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1" name="Pladsholder til indhold 9">
            <a:extLst>
              <a:ext uri="{FF2B5EF4-FFF2-40B4-BE49-F238E27FC236}">
                <a16:creationId xmlns:a16="http://schemas.microsoft.com/office/drawing/2014/main" id="{CCB77159-14D5-B920-FD60-837DBEADA1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
        <p:nvSpPr>
          <p:cNvPr id="3" name="Pladsholder til indhold 2">
            <a:extLst>
              <a:ext uri="{FF2B5EF4-FFF2-40B4-BE49-F238E27FC236}">
                <a16:creationId xmlns:a16="http://schemas.microsoft.com/office/drawing/2014/main" id="{6906E1EA-AEA6-BA58-589A-5FE2D054D29D}"/>
              </a:ext>
            </a:extLst>
          </p:cNvPr>
          <p:cNvSpPr>
            <a:spLocks noGrp="1"/>
          </p:cNvSpPr>
          <p:nvPr>
            <p:ph sz="half" idx="2"/>
          </p:nvPr>
        </p:nvSpPr>
        <p:spPr>
          <a:xfrm>
            <a:off x="6544734" y="487892"/>
            <a:ext cx="5181600" cy="6065308"/>
          </a:xfrm>
        </p:spPr>
        <p:txBody>
          <a:bodyPr>
            <a:noAutofit/>
          </a:bodyPr>
          <a:lstStyle/>
          <a:p>
            <a:pPr marL="0" indent="0">
              <a:buNone/>
            </a:pPr>
            <a:r>
              <a:rPr lang="en-US" sz="2200" dirty="0"/>
              <a:t>In</a:t>
            </a:r>
            <a:r>
              <a:rPr lang="en-US" sz="2200" b="1" dirty="0"/>
              <a:t> 2023 CAT </a:t>
            </a:r>
            <a:r>
              <a:rPr lang="en-US" sz="2200" dirty="0"/>
              <a:t>(</a:t>
            </a:r>
            <a:r>
              <a:rPr lang="en-US" sz="2200" b="1" dirty="0"/>
              <a:t>CAT/C/DNK/CO/8)  </a:t>
            </a:r>
            <a:br>
              <a:rPr lang="en-US" sz="2200" b="1" dirty="0"/>
            </a:br>
            <a:r>
              <a:rPr lang="en-US" sz="2200" dirty="0"/>
              <a:t>Expressed concern that intersex adults in need of gender-affirming care who disagree with their assigned gender at birth experience discrimination in treatment when compared with intersex persons who access medical care based on their originally assigned gender. </a:t>
            </a:r>
            <a:br>
              <a:rPr lang="en-US" sz="2200" dirty="0"/>
            </a:br>
            <a:br>
              <a:rPr lang="en-US" sz="2200" dirty="0"/>
            </a:br>
            <a:r>
              <a:rPr lang="en-US" sz="2200" b="1" dirty="0"/>
              <a:t>CAT called on the state party to</a:t>
            </a:r>
            <a:r>
              <a:rPr lang="en-US" sz="2200" dirty="0"/>
              <a:t>: </a:t>
            </a:r>
            <a:br>
              <a:rPr lang="en-US" sz="2200" dirty="0"/>
            </a:br>
            <a:r>
              <a:rPr lang="en-US" sz="2200" dirty="0"/>
              <a:t>“</a:t>
            </a:r>
            <a:r>
              <a:rPr lang="en-US" sz="2200" i="1" dirty="0"/>
              <a:t>ensure that all intersex persons receive the same level of specialized care, regardless of their conformity with the gender they were assigned at birth or place of residence.”</a:t>
            </a:r>
            <a:br>
              <a:rPr lang="en-US" sz="2200" dirty="0"/>
            </a:br>
            <a:br>
              <a:rPr lang="en-US" sz="2200" dirty="0"/>
            </a:br>
            <a:endParaRPr lang="en-US" sz="2200" dirty="0"/>
          </a:p>
          <a:p>
            <a:pPr marL="0" indent="0">
              <a:buNone/>
            </a:pPr>
            <a:br>
              <a:rPr lang="en-US" sz="2000" dirty="0"/>
            </a:br>
            <a:br>
              <a:rPr lang="en-US" sz="2200" dirty="0"/>
            </a:br>
            <a:endParaRPr lang="da-DK" sz="2200" dirty="0"/>
          </a:p>
        </p:txBody>
      </p:sp>
    </p:spTree>
    <p:extLst>
      <p:ext uri="{BB962C8B-B14F-4D97-AF65-F5344CB8AC3E}">
        <p14:creationId xmlns:p14="http://schemas.microsoft.com/office/powerpoint/2010/main" val="2513476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B6506-FBEE-D009-5AD4-93F706ED0A8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1078EE78-042F-F04E-FDD8-18A3DE129078}"/>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Recommendations</a:t>
            </a:r>
            <a:endParaRPr lang="da-DK" sz="4000" dirty="0"/>
          </a:p>
        </p:txBody>
      </p:sp>
      <p:sp>
        <p:nvSpPr>
          <p:cNvPr id="6" name="Pladsholder til indhold 5">
            <a:extLst>
              <a:ext uri="{FF2B5EF4-FFF2-40B4-BE49-F238E27FC236}">
                <a16:creationId xmlns:a16="http://schemas.microsoft.com/office/drawing/2014/main" id="{2521E508-E5B3-4143-E460-F131C660BF0D}"/>
              </a:ext>
            </a:extLst>
          </p:cNvPr>
          <p:cNvSpPr>
            <a:spLocks noGrp="1"/>
          </p:cNvSpPr>
          <p:nvPr>
            <p:ph sz="half" idx="1"/>
          </p:nvPr>
        </p:nvSpPr>
        <p:spPr>
          <a:xfrm>
            <a:off x="838200" y="1987856"/>
            <a:ext cx="5181600" cy="4870144"/>
          </a:xfrm>
        </p:spPr>
        <p:txBody>
          <a:bodyPr>
            <a:noAutofit/>
          </a:bodyPr>
          <a:lstStyle/>
          <a:p>
            <a:pPr marL="0" indent="0">
              <a:buNone/>
            </a:pPr>
            <a:r>
              <a:rPr lang="en-US" sz="2200" b="1" dirty="0"/>
              <a:t>On Discrimination based on gender in the Danish health care system: </a:t>
            </a:r>
            <a:br>
              <a:rPr lang="en-US" dirty="0"/>
            </a:br>
            <a:endParaRPr lang="en-US" dirty="0"/>
          </a:p>
          <a:p>
            <a:pPr marL="457200" indent="-457200">
              <a:buFont typeface="+mj-lt"/>
              <a:buAutoNum type="arabicPeriod"/>
            </a:pPr>
            <a:r>
              <a:rPr lang="en-US" sz="2000" dirty="0"/>
              <a:t>Develop a human rights-based legislation that ensures  that all treatment of intersex people, regardless of their gender identity, is carried out by teams, highly specialized in intersex care.</a:t>
            </a:r>
          </a:p>
          <a:p>
            <a:pPr marL="457200" indent="-457200">
              <a:buFont typeface="+mj-lt"/>
              <a:buAutoNum type="arabicPeriod"/>
            </a:pPr>
            <a:r>
              <a:rPr lang="en-US" sz="2000" dirty="0"/>
              <a:t>Guarantee all intersex individuals, equal and unhindered access to hormone treatment, and surgeries needed to keep their body healthy, or to align their body with their gender identity - If they wish to do so.</a:t>
            </a:r>
            <a:endParaRPr lang="da-DK" sz="2000" dirty="0"/>
          </a:p>
        </p:txBody>
      </p:sp>
      <p:sp>
        <p:nvSpPr>
          <p:cNvPr id="7" name="Pladsholder til indhold 6">
            <a:extLst>
              <a:ext uri="{FF2B5EF4-FFF2-40B4-BE49-F238E27FC236}">
                <a16:creationId xmlns:a16="http://schemas.microsoft.com/office/drawing/2014/main" id="{DA97B9FF-EE08-9D3C-3C68-71816A8FDFF0}"/>
              </a:ext>
            </a:extLst>
          </p:cNvPr>
          <p:cNvSpPr>
            <a:spLocks noGrp="1"/>
          </p:cNvSpPr>
          <p:nvPr>
            <p:ph sz="half" idx="2"/>
          </p:nvPr>
        </p:nvSpPr>
        <p:spPr>
          <a:xfrm>
            <a:off x="6363929" y="365125"/>
            <a:ext cx="4989871" cy="6376473"/>
          </a:xfrm>
        </p:spPr>
        <p:txBody>
          <a:bodyPr>
            <a:noAutofit/>
          </a:bodyPr>
          <a:lstStyle/>
          <a:p>
            <a:pPr marL="457200" indent="-457200">
              <a:buFont typeface="+mj-lt"/>
              <a:buAutoNum type="arabicPeriod" startAt="3"/>
            </a:pPr>
            <a:r>
              <a:rPr lang="en-US" sz="2000" dirty="0"/>
              <a:t>Immediately include gender affirming care, under the treatment guarantee. </a:t>
            </a:r>
            <a:br>
              <a:rPr lang="en-US" sz="2000" dirty="0"/>
            </a:br>
            <a:r>
              <a:rPr lang="en-US" sz="2000" dirty="0"/>
              <a:t>and allocate resources, to reduce the waiting lists for gender affirming surgeries, to maximum 1 year. </a:t>
            </a:r>
          </a:p>
        </p:txBody>
      </p:sp>
      <p:sp>
        <p:nvSpPr>
          <p:cNvPr id="4" name="Rektangel 3">
            <a:extLst>
              <a:ext uri="{FF2B5EF4-FFF2-40B4-BE49-F238E27FC236}">
                <a16:creationId xmlns:a16="http://schemas.microsoft.com/office/drawing/2014/main" id="{2B711116-555B-1058-2B4B-E007ACF7FC8B}"/>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3EA4FB78-5564-3073-7630-0999EA04EC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269030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F8BE9-BDEE-DE98-87FD-B7963B46BA1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4A917DB-0AB6-29F9-E5F7-99C7B2537DB0}"/>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Access to redress </a:t>
            </a:r>
            <a:br>
              <a:rPr lang="en-US" sz="4000" b="1" dirty="0"/>
            </a:br>
            <a:r>
              <a:rPr lang="en-US" sz="4000" b="1" dirty="0"/>
              <a:t>and reparations</a:t>
            </a:r>
            <a:endParaRPr lang="da-DK" sz="4000" dirty="0"/>
          </a:p>
        </p:txBody>
      </p:sp>
      <p:sp>
        <p:nvSpPr>
          <p:cNvPr id="6" name="Pladsholder til indhold 5">
            <a:extLst>
              <a:ext uri="{FF2B5EF4-FFF2-40B4-BE49-F238E27FC236}">
                <a16:creationId xmlns:a16="http://schemas.microsoft.com/office/drawing/2014/main" id="{3D44322F-707F-D079-212C-CAB552B6369D}"/>
              </a:ext>
            </a:extLst>
          </p:cNvPr>
          <p:cNvSpPr>
            <a:spLocks noGrp="1"/>
          </p:cNvSpPr>
          <p:nvPr>
            <p:ph sz="half" idx="1"/>
          </p:nvPr>
        </p:nvSpPr>
        <p:spPr>
          <a:xfrm>
            <a:off x="838200" y="1987856"/>
            <a:ext cx="5181600" cy="4870144"/>
          </a:xfrm>
        </p:spPr>
        <p:txBody>
          <a:bodyPr>
            <a:noAutofit/>
          </a:bodyPr>
          <a:lstStyle/>
          <a:p>
            <a:pPr marL="0" indent="0">
              <a:buNone/>
            </a:pPr>
            <a:r>
              <a:rPr lang="en-US" sz="2200" b="1" dirty="0"/>
              <a:t>The</a:t>
            </a:r>
            <a:r>
              <a:rPr lang="en-US" sz="2200" dirty="0"/>
              <a:t> </a:t>
            </a:r>
            <a:r>
              <a:rPr lang="en-US" sz="2200" b="1" dirty="0"/>
              <a:t>Committee of Ministers</a:t>
            </a:r>
            <a:r>
              <a:rPr lang="en-US" sz="2200" dirty="0"/>
              <a:t>, at </a:t>
            </a:r>
            <a:r>
              <a:rPr lang="en-US" sz="2200" b="1" dirty="0"/>
              <a:t>Council of Europe (2025)</a:t>
            </a:r>
            <a:r>
              <a:rPr lang="en-US" sz="2200" dirty="0"/>
              <a:t> unanimously adopted  resolution </a:t>
            </a:r>
            <a:r>
              <a:rPr lang="en-US" sz="2200" b="1" dirty="0"/>
              <a:t>CM/Rec(2025)7 </a:t>
            </a:r>
            <a:r>
              <a:rPr lang="en-US" sz="2200" dirty="0"/>
              <a:t>calling on member states to</a:t>
            </a:r>
            <a:r>
              <a:rPr lang="en-US" sz="2200" b="1" dirty="0"/>
              <a:t>: </a:t>
            </a:r>
          </a:p>
          <a:p>
            <a:pPr marL="0" indent="0">
              <a:buNone/>
            </a:pPr>
            <a:r>
              <a:rPr lang="en-US" sz="2000" b="1" dirty="0"/>
              <a:t>“</a:t>
            </a:r>
            <a:r>
              <a:rPr lang="en-US" sz="2000" i="1" dirty="0"/>
              <a:t>provide intersex persons who have been subjected to medical interventions or treatments that violated their rights with effective access to justice, access to effective remedy, adequate redress and reparation and safeguards against repetition of these acts… </a:t>
            </a:r>
            <a:r>
              <a:rPr lang="en-US" sz="2000" b="1" dirty="0"/>
              <a:t>“</a:t>
            </a:r>
            <a:br>
              <a:rPr lang="en-US" sz="2000" b="1" dirty="0"/>
            </a:br>
            <a:br>
              <a:rPr lang="en-US" sz="2000" b="1" dirty="0"/>
            </a:br>
            <a:endParaRPr lang="da-DK" sz="2000" dirty="0"/>
          </a:p>
        </p:txBody>
      </p:sp>
      <p:sp>
        <p:nvSpPr>
          <p:cNvPr id="7" name="Pladsholder til indhold 6">
            <a:extLst>
              <a:ext uri="{FF2B5EF4-FFF2-40B4-BE49-F238E27FC236}">
                <a16:creationId xmlns:a16="http://schemas.microsoft.com/office/drawing/2014/main" id="{46CEF45F-0F2D-3BC6-3AC0-6DB4EB650C22}"/>
              </a:ext>
            </a:extLst>
          </p:cNvPr>
          <p:cNvSpPr>
            <a:spLocks noGrp="1"/>
          </p:cNvSpPr>
          <p:nvPr>
            <p:ph sz="half" idx="2"/>
          </p:nvPr>
        </p:nvSpPr>
        <p:spPr>
          <a:xfrm>
            <a:off x="6363929" y="365125"/>
            <a:ext cx="4989871" cy="6376473"/>
          </a:xfrm>
        </p:spPr>
        <p:txBody>
          <a:bodyPr>
            <a:noAutofit/>
          </a:bodyPr>
          <a:lstStyle/>
          <a:p>
            <a:pPr marL="0" indent="0">
              <a:buNone/>
            </a:pPr>
            <a:r>
              <a:rPr lang="en-US" sz="2200" dirty="0"/>
              <a:t>Since 2017 Denmark twice received recommendations by different UN bodies, to provide redress and remedies to victims</a:t>
            </a:r>
          </a:p>
          <a:p>
            <a:pPr marL="457200" indent="-457200">
              <a:buFont typeface="+mj-lt"/>
              <a:buAutoNum type="arabicPeriod"/>
            </a:pPr>
            <a:r>
              <a:rPr lang="en-US" sz="2200" b="1" dirty="0"/>
              <a:t>CRC/C/DNK/CO/5 (2017)</a:t>
            </a:r>
            <a:br>
              <a:rPr lang="en-US" sz="2000" dirty="0"/>
            </a:br>
            <a:r>
              <a:rPr lang="en-US" sz="2000" dirty="0"/>
              <a:t>(c) Undertake investigation of incidents of surgical and other medical treatment of intersex children without informed consent and adopt legal provisions in order to provide redress to the child victims of such treatment, including adequate compensation;</a:t>
            </a:r>
            <a:br>
              <a:rPr lang="en-US" sz="2000" dirty="0"/>
            </a:br>
            <a:endParaRPr lang="en-US" sz="2000" dirty="0"/>
          </a:p>
          <a:p>
            <a:pPr marL="457200" indent="-457200">
              <a:buFont typeface="+mj-lt"/>
              <a:buAutoNum type="arabicPeriod"/>
            </a:pPr>
            <a:r>
              <a:rPr lang="en-US" sz="2200" b="1" dirty="0"/>
              <a:t>CAT/C/DNK/CO/8 (2023)</a:t>
            </a:r>
            <a:br>
              <a:rPr lang="en-US" sz="2000" dirty="0"/>
            </a:br>
            <a:r>
              <a:rPr lang="en-US" sz="2000" dirty="0"/>
              <a:t>All persons who experience severe pain and suffering as a result of unnecessary medical procedures conducted without their consent should have access to effective remedies.</a:t>
            </a:r>
            <a:endParaRPr lang="da-DK" sz="2000" dirty="0"/>
          </a:p>
        </p:txBody>
      </p:sp>
      <p:sp>
        <p:nvSpPr>
          <p:cNvPr id="4" name="Rektangel 3">
            <a:extLst>
              <a:ext uri="{FF2B5EF4-FFF2-40B4-BE49-F238E27FC236}">
                <a16:creationId xmlns:a16="http://schemas.microsoft.com/office/drawing/2014/main" id="{907EDA9E-15C3-3FB0-A033-B5527DDBA30A}"/>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4D5E03F1-42C8-966D-A95C-E330E9099A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1218662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AA847-AACF-0772-F1D1-1EEF767DC2EB}"/>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A1E3D17E-4BA1-FC56-DD0C-6ABA8075A24E}"/>
              </a:ext>
            </a:extLst>
          </p:cNvPr>
          <p:cNvSpPr>
            <a:spLocks noGrp="1"/>
          </p:cNvSpPr>
          <p:nvPr>
            <p:ph type="title"/>
          </p:nvPr>
        </p:nvSpPr>
        <p:spPr>
          <a:xfrm>
            <a:off x="838200" y="365125"/>
            <a:ext cx="5401801" cy="1325563"/>
          </a:xfrm>
          <a:solidFill>
            <a:srgbClr val="FFD800"/>
          </a:solidFill>
        </p:spPr>
        <p:txBody>
          <a:bodyPr>
            <a:normAutofit/>
          </a:bodyPr>
          <a:lstStyle/>
          <a:p>
            <a:r>
              <a:rPr lang="en-US" sz="4000" b="1" dirty="0"/>
              <a:t>Recommendations</a:t>
            </a:r>
            <a:endParaRPr lang="da-DK" sz="4000" dirty="0"/>
          </a:p>
        </p:txBody>
      </p:sp>
      <p:sp>
        <p:nvSpPr>
          <p:cNvPr id="6" name="Pladsholder til indhold 5">
            <a:extLst>
              <a:ext uri="{FF2B5EF4-FFF2-40B4-BE49-F238E27FC236}">
                <a16:creationId xmlns:a16="http://schemas.microsoft.com/office/drawing/2014/main" id="{55BA5DE6-67DE-5991-A004-CC09B88DFC45}"/>
              </a:ext>
            </a:extLst>
          </p:cNvPr>
          <p:cNvSpPr>
            <a:spLocks noGrp="1"/>
          </p:cNvSpPr>
          <p:nvPr>
            <p:ph sz="half" idx="1"/>
          </p:nvPr>
        </p:nvSpPr>
        <p:spPr>
          <a:xfrm>
            <a:off x="838200" y="1987856"/>
            <a:ext cx="5181600" cy="4870144"/>
          </a:xfrm>
        </p:spPr>
        <p:txBody>
          <a:bodyPr>
            <a:noAutofit/>
          </a:bodyPr>
          <a:lstStyle/>
          <a:p>
            <a:pPr marL="0" indent="0">
              <a:buNone/>
            </a:pPr>
            <a:r>
              <a:rPr lang="en-US" sz="2200" b="1" dirty="0"/>
              <a:t>On access to redress and reparations:</a:t>
            </a:r>
          </a:p>
          <a:p>
            <a:pPr marL="457200" indent="-457200">
              <a:buFont typeface="+mj-lt"/>
              <a:buAutoNum type="arabicPeriod"/>
            </a:pPr>
            <a:r>
              <a:rPr lang="en-US" sz="2000" dirty="0"/>
              <a:t>Repeal the complaint deadlines, as it was done in Act No. 140 of 28/02/2018, in all cases of sex normalizing treatments and surgeries, including but not limited to: treatment with Fetal-Dex, Hypospadias repairs, hormonal treatments, and conversion therapy, without the individual's  full free and informed consent</a:t>
            </a:r>
          </a:p>
        </p:txBody>
      </p:sp>
      <p:sp>
        <p:nvSpPr>
          <p:cNvPr id="7" name="Pladsholder til indhold 6">
            <a:extLst>
              <a:ext uri="{FF2B5EF4-FFF2-40B4-BE49-F238E27FC236}">
                <a16:creationId xmlns:a16="http://schemas.microsoft.com/office/drawing/2014/main" id="{A5E0B788-08B4-A768-13C8-F0A65144FC5B}"/>
              </a:ext>
            </a:extLst>
          </p:cNvPr>
          <p:cNvSpPr>
            <a:spLocks noGrp="1"/>
          </p:cNvSpPr>
          <p:nvPr>
            <p:ph sz="half" idx="2"/>
          </p:nvPr>
        </p:nvSpPr>
        <p:spPr>
          <a:xfrm>
            <a:off x="6363929" y="365125"/>
            <a:ext cx="4989871" cy="6376473"/>
          </a:xfrm>
        </p:spPr>
        <p:txBody>
          <a:bodyPr>
            <a:noAutofit/>
          </a:bodyPr>
          <a:lstStyle/>
          <a:p>
            <a:pPr marL="457200" indent="-457200">
              <a:buFont typeface="+mj-lt"/>
              <a:buAutoNum type="arabicPeriod" startAt="2"/>
            </a:pPr>
            <a:r>
              <a:rPr lang="en-US" sz="2000" dirty="0"/>
              <a:t>Simplify the complaint process, including for access to seek compensation, for intersex victims of all forms of unnecessary, irreversible “normalizing” treatment and surgeries as mentioned in recommendation 1.</a:t>
            </a:r>
          </a:p>
        </p:txBody>
      </p:sp>
      <p:sp>
        <p:nvSpPr>
          <p:cNvPr id="4" name="Rektangel 3">
            <a:extLst>
              <a:ext uri="{FF2B5EF4-FFF2-40B4-BE49-F238E27FC236}">
                <a16:creationId xmlns:a16="http://schemas.microsoft.com/office/drawing/2014/main" id="{D04978D3-34D0-769E-D45F-5943BFD4D8B7}"/>
              </a:ext>
            </a:extLst>
          </p:cNvPr>
          <p:cNvSpPr/>
          <p:nvPr/>
        </p:nvSpPr>
        <p:spPr>
          <a:xfrm>
            <a:off x="6096001" y="1690688"/>
            <a:ext cx="144000" cy="516731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 name="Pladsholder til indhold 9">
            <a:extLst>
              <a:ext uri="{FF2B5EF4-FFF2-40B4-BE49-F238E27FC236}">
                <a16:creationId xmlns:a16="http://schemas.microsoft.com/office/drawing/2014/main" id="{4E265005-CCF5-026A-6069-D1242D8B6F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6090" y="365125"/>
            <a:ext cx="1233706" cy="744901"/>
          </a:xfrm>
          <a:prstGeom prst="rect">
            <a:avLst/>
          </a:prstGeom>
        </p:spPr>
      </p:pic>
    </p:spTree>
    <p:extLst>
      <p:ext uri="{BB962C8B-B14F-4D97-AF65-F5344CB8AC3E}">
        <p14:creationId xmlns:p14="http://schemas.microsoft.com/office/powerpoint/2010/main" val="3795550143"/>
      </p:ext>
    </p:extLst>
  </p:cSld>
  <p:clrMapOvr>
    <a:masterClrMapping/>
  </p:clrMapOvr>
</p:sld>
</file>

<file path=ppt/theme/theme1.xml><?xml version="1.0" encoding="utf-8"?>
<a:theme xmlns:a="http://schemas.openxmlformats.org/drawingml/2006/main" name="Office-tema">
  <a:themeElements>
    <a:clrScheme name="Brugerdefineret 2">
      <a:dk1>
        <a:sysClr val="windowText" lastClr="000000"/>
      </a:dk1>
      <a:lt1>
        <a:sysClr val="window" lastClr="FFFFFF"/>
      </a:lt1>
      <a:dk2>
        <a:srgbClr val="44546A"/>
      </a:dk2>
      <a:lt2>
        <a:srgbClr val="E7E6E6"/>
      </a:lt2>
      <a:accent1>
        <a:srgbClr val="FFD800"/>
      </a:accent1>
      <a:accent2>
        <a:srgbClr val="7902AA"/>
      </a:accent2>
      <a:accent3>
        <a:srgbClr val="FFFFFF"/>
      </a:accent3>
      <a:accent4>
        <a:srgbClr val="FFFFFF"/>
      </a:accent4>
      <a:accent5>
        <a:srgbClr val="FFFFFF"/>
      </a:accent5>
      <a:accent6>
        <a:srgbClr val="FFFFFF"/>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1410</Words>
  <Application>Microsoft Office PowerPoint</Application>
  <PresentationFormat>Widescreen</PresentationFormat>
  <Paragraphs>62</Paragraphs>
  <Slides>9</Slides>
  <Notes>7</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9</vt:i4>
      </vt:variant>
    </vt:vector>
  </HeadingPairs>
  <TitlesOfParts>
    <vt:vector size="14" baseType="lpstr">
      <vt:lpstr>Arial</vt:lpstr>
      <vt:lpstr>Calibri</vt:lpstr>
      <vt:lpstr>Calibri Light</vt:lpstr>
      <vt:lpstr>Wingdings</vt:lpstr>
      <vt:lpstr>Office-tema</vt:lpstr>
      <vt:lpstr>Intersex Danmark</vt:lpstr>
      <vt:lpstr>Statement: Human Rights of Intersex people </vt:lpstr>
      <vt:lpstr>UN remarks regarding IGM</vt:lpstr>
      <vt:lpstr>Obligation to  investigate</vt:lpstr>
      <vt:lpstr>Recommendations</vt:lpstr>
      <vt:lpstr>Discrimination in healthcare</vt:lpstr>
      <vt:lpstr>Recommendations</vt:lpstr>
      <vt:lpstr>Access to redress  and reparations</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 Søgaard Toft</dc:creator>
  <cp:lastModifiedBy>Inge Toft Thapprakhon</cp:lastModifiedBy>
  <cp:revision>55</cp:revision>
  <dcterms:created xsi:type="dcterms:W3CDTF">2026-01-25T09:50:06Z</dcterms:created>
  <dcterms:modified xsi:type="dcterms:W3CDTF">2026-01-29T14:14:39Z</dcterms:modified>
</cp:coreProperties>
</file>